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9"/>
  </p:notesMasterIdLst>
  <p:sldIdLst>
    <p:sldId id="283" r:id="rId2"/>
    <p:sldId id="284" r:id="rId3"/>
    <p:sldId id="285" r:id="rId4"/>
    <p:sldId id="286" r:id="rId5"/>
    <p:sldId id="287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301" r:id="rId14"/>
    <p:sldId id="300" r:id="rId15"/>
    <p:sldId id="297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11" autoAdjust="0"/>
  </p:normalViewPr>
  <p:slideViewPr>
    <p:cSldViewPr snapToGrid="0" snapToObjects="1">
      <p:cViewPr varScale="1">
        <p:scale>
          <a:sx n="73" d="100"/>
          <a:sy n="73" d="100"/>
        </p:scale>
        <p:origin x="654" y="3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3D17A-8588-084D-A2C8-441CA43D7925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99871-1AB6-1A40-BD47-BA600C772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99871-1AB6-1A40-BD47-BA600C7722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7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99871-1AB6-1A40-BD47-BA600C7722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4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3" y="3697341"/>
            <a:ext cx="696644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2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" y="5056021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6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4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73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39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4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067" userDrawn="1">
          <p15:clr>
            <a:srgbClr val="FBAE40"/>
          </p15:clr>
        </p15:guide>
        <p15:guide id="8" pos="9259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423" userDrawn="1">
          <p15:clr>
            <a:srgbClr val="FBAE40"/>
          </p15:clr>
        </p15:guide>
        <p15:guide id="11" pos="123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535116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6" y="1535116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8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6" y="2174878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17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6"/>
            <a:ext cx="9753600" cy="2221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7" y="4108451"/>
            <a:ext cx="9753600" cy="1780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46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0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067" userDrawn="1">
          <p15:clr>
            <a:srgbClr val="FBAE40"/>
          </p15:clr>
        </p15:guide>
        <p15:guide id="8" pos="9259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423" userDrawn="1">
          <p15:clr>
            <a:srgbClr val="FBAE40"/>
          </p15:clr>
        </p15:guide>
        <p15:guide id="11" pos="1234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128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2" y="6265307"/>
            <a:ext cx="518079" cy="365125"/>
          </a:xfrm>
        </p:spPr>
        <p:txBody>
          <a:bodyPr/>
          <a:lstStyle/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2828541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7" y="2278380"/>
            <a:ext cx="573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5" y="6132291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9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216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7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10-05-2020 v0.93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5" y="6265307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84FCE-D2C4-F744-9920-A6DBBF0E04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8" y="6174260"/>
            <a:ext cx="3148613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5" y="28835"/>
            <a:ext cx="975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8" y="6174260"/>
            <a:ext cx="3148613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1182573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00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189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38138" algn="l" defTabSz="457189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457189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23" userDrawn="1">
          <p15:clr>
            <a:srgbClr val="F26B43"/>
          </p15:clr>
        </p15:guide>
        <p15:guide id="2" pos="911" userDrawn="1">
          <p15:clr>
            <a:srgbClr val="F26B43"/>
          </p15:clr>
        </p15:guide>
        <p15:guide id="3" orient="horz" pos="828" userDrawn="1">
          <p15:clr>
            <a:srgbClr val="F26B43"/>
          </p15:clr>
        </p15:guide>
        <p15:guide id="4" pos="1067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  <p15:guide id="6" pos="683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n/new-jersey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stemigramas.wordpress.com/category/ejemplos-informes-de-suficiencia/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street sign&#10;&#10;Description automatically generated">
            <a:extLst>
              <a:ext uri="{FF2B5EF4-FFF2-40B4-BE49-F238E27FC236}">
                <a16:creationId xmlns:a16="http://schemas.microsoft.com/office/drawing/2014/main" id="{640375BD-7929-471B-8910-74191CC44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5792" y="2494602"/>
            <a:ext cx="4566280" cy="25418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D1F0E-682A-411A-81DE-96D79952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DA2034-7260-47F2-A7BF-5AE14D19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New Jersey Checklist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E15A4-CABE-435B-9641-ECBACF64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22A710C-D256-4958-82DE-690D2B2C3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61144" y="2483798"/>
            <a:ext cx="2628900" cy="25527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7E07A-A88D-4480-A2B0-FFA454E8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13"/>
    </mc:Choice>
    <mc:Fallback xmlns="">
      <p:transition spd="slow" advTm="291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EF8C91-D5CF-4072-A64D-82403570C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Income Subject to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0E6C3-955F-496A-919A-75F9939B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230D3-402D-464B-AAA4-245527DC36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Note each line item is shown as a + or -.</a:t>
            </a:r>
          </a:p>
          <a:p>
            <a:r>
              <a:rPr lang="en-US" dirty="0"/>
              <a:t>None of these items are required for Familiarization.</a:t>
            </a:r>
          </a:p>
          <a:p>
            <a:r>
              <a:rPr lang="en-US" dirty="0"/>
              <a:t>To be covered in future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82D1D-B14E-4CFB-BED4-94257DCC8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636" y="1594256"/>
            <a:ext cx="5723570" cy="44148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1CED1B-DD19-4B84-BFA0-B475FB49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Subject to Tax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FD938-522D-4247-B806-D886C875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B8213-20B1-4B75-ABD7-D52242BF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36"/>
    </mc:Choice>
    <mc:Fallback xmlns="">
      <p:transition spd="slow" advTm="769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88F53-6590-40E4-8445-B22D885C7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CE7AA-DA19-464C-9384-2329FBF8CD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19200" y="1438815"/>
            <a:ext cx="9753600" cy="1459527"/>
          </a:xfrm>
        </p:spPr>
        <p:txBody>
          <a:bodyPr/>
          <a:lstStyle/>
          <a:p>
            <a:r>
              <a:rPr lang="en-US" dirty="0"/>
              <a:t>None of this section is used for Familiarization</a:t>
            </a:r>
          </a:p>
          <a:p>
            <a:r>
              <a:rPr lang="en-US" dirty="0"/>
              <a:t>To be covered in future training 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125329B-66E7-4299-B90C-60EA8EAE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Subtractions from Income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49A93B-53DD-4F50-8EF5-517D29DA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92" y="3007297"/>
            <a:ext cx="7026912" cy="254188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BD846-AAEC-4DA0-92E2-6001805C84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9"/>
    </mc:Choice>
    <mc:Fallback xmlns="">
      <p:transition spd="slow" advTm="146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5714D-9667-4997-B787-A3D75D11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F8B50-5993-45B8-87C5-7858246CD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377" y="1433016"/>
            <a:ext cx="5483700" cy="45217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NJ Property Tax Deduction/Credit</a:t>
            </a:r>
          </a:p>
          <a:p>
            <a:pPr lvl="1"/>
            <a:r>
              <a:rPr lang="en-US" dirty="0"/>
              <a:t>Based on property tax paid or</a:t>
            </a:r>
          </a:p>
          <a:p>
            <a:pPr lvl="1"/>
            <a:r>
              <a:rPr lang="en-US" dirty="0"/>
              <a:t>18% of rent paid or</a:t>
            </a:r>
          </a:p>
          <a:p>
            <a:pPr lvl="1"/>
            <a:r>
              <a:rPr lang="en-US" dirty="0"/>
              <a:t>Both (cannot overlap)</a:t>
            </a:r>
          </a:p>
          <a:p>
            <a:r>
              <a:rPr lang="en-US" dirty="0"/>
              <a:t>Record block, lot, county/municipality</a:t>
            </a:r>
          </a:p>
          <a:p>
            <a:r>
              <a:rPr lang="en-US" dirty="0"/>
              <a:t>Record if TP eligible for NJ Homestead Rebate</a:t>
            </a:r>
          </a:p>
          <a:p>
            <a:r>
              <a:rPr lang="en-US" dirty="0"/>
              <a:t>% of TP ownership or % of unit owned by </a:t>
            </a:r>
            <a:r>
              <a:rPr lang="en-US" dirty="0" err="1"/>
              <a:t>theTP</a:t>
            </a:r>
            <a:endParaRPr lang="en-US" dirty="0"/>
          </a:p>
          <a:p>
            <a:pPr marL="576262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328D6A-F3B2-46B2-AC0A-E7BDC208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900451"/>
            <a:ext cx="5877157" cy="27527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4DB434-E3CE-4DE2-BFB0-735AEE3F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CD0E2-A505-47F8-9171-784AE18F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C4C3A-F635-43A9-B5F7-E11C5E93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89"/>
    </mc:Choice>
    <mc:Fallback xmlns="">
      <p:transition spd="slow" advTm="1636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3568F-E08B-4891-BC6A-D09D14E458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784A3-1555-4E1B-BD3C-78C76600F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2E24-2459-4B66-9007-E78508BC448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Sales tax on out of State purchases</a:t>
            </a:r>
          </a:p>
          <a:p>
            <a:r>
              <a:rPr lang="en-US" dirty="0"/>
              <a:t>Health Insurance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6AD07D-D285-4655-A422-FD1E29DC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093C7-211E-4A11-A91E-3430138B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33" y="4108451"/>
            <a:ext cx="6950710" cy="11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9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18423-6042-4255-B877-506B69AE38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A4B15F-16D1-44F5-9B00-667AF8D0B0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Apply a portion or all of NJ refund to next years tax</a:t>
            </a:r>
          </a:p>
          <a:p>
            <a:r>
              <a:rPr lang="en-US" dirty="0"/>
              <a:t>Private plan to be discussed later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D8AE97-5DA5-44D4-BACE-6E41AF42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9CA61-F988-4882-B144-93D08299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75" y="3668185"/>
            <a:ext cx="6923495" cy="115935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95F5D9-6515-4533-B0EB-E147134A7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86"/>
    </mc:Choice>
    <mc:Fallback xmlns="">
      <p:transition spd="slow" advTm="3728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8757B-BA69-491D-ADA8-F62BAE5C86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0CDA5BF-29C0-4AD9-9CB2-73A60C8CA6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We can print estimated tax payment vouchers if taxpayer desires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7CE81A-96CA-4C44-9A81-444C94FE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Forms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3258D-9DCB-4B7D-B6CF-E4FFA8DC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25" y="3135360"/>
            <a:ext cx="6950710" cy="7783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2819C3-B9FD-4338-BFA7-E12A25D8E0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60"/>
    </mc:Choice>
    <mc:Fallback xmlns="">
      <p:transition spd="slow" advTm="494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5BCB3-43A9-4F09-BD51-D97522C46E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BE49-ABA2-44C3-930E-62C7E6E026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78833" y="1321852"/>
            <a:ext cx="9753600" cy="48088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NJ Checklist is completed as part of the interview as well as during the preparation of the Federal tax return</a:t>
            </a:r>
          </a:p>
          <a:p>
            <a:r>
              <a:rPr lang="en-US" dirty="0"/>
              <a:t>After the Federal return is completed we use the NJ Checklist to enter the correct information into the NJ section of TaxSlayer</a:t>
            </a:r>
          </a:p>
          <a:p>
            <a:r>
              <a:rPr lang="en-US" dirty="0"/>
              <a:t>Helps to keep track of NJ information</a:t>
            </a:r>
          </a:p>
          <a:p>
            <a:r>
              <a:rPr lang="en-US" dirty="0"/>
              <a:t>Helps with Quality Review</a:t>
            </a:r>
          </a:p>
          <a:p>
            <a:r>
              <a:rPr lang="en-US" dirty="0"/>
              <a:t>Results in a better quality NJ tax return</a:t>
            </a:r>
          </a:p>
          <a:p>
            <a:r>
              <a:rPr lang="en-US" dirty="0"/>
              <a:t>A NJ Checklist should be prepared for each NJ tax return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FB14DC-E55C-4D4E-98DD-FCF31773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50CB6-2625-42B0-94D9-98903DB1A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82"/>
    </mc:Choice>
    <mc:Fallback xmlns="">
      <p:transition spd="slow" advTm="4978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41FC1-B6F4-45B3-8A0B-6A3AA3269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BB68E-3977-45BC-A03E-E2A7385F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Picture 6" descr="Several hands raised and ready to answer a question">
            <a:extLst>
              <a:ext uri="{FF2B5EF4-FFF2-40B4-BE49-F238E27FC236}">
                <a16:creationId xmlns:a16="http://schemas.microsoft.com/office/drawing/2014/main" id="{876F054C-7D6B-4F0E-91EB-9576B1E9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923" y="2379260"/>
            <a:ext cx="4932513" cy="282244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70424-C2E6-4396-869A-6DF0BB7C17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1"/>
    </mc:Choice>
    <mc:Fallback xmlns="">
      <p:transition spd="slow" advTm="179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C8BA1-5B16-451F-B7E5-12786147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8E177-07DA-4A94-8342-4503E49ED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9849126" cy="4460093"/>
          </a:xfrm>
        </p:spPr>
        <p:txBody>
          <a:bodyPr/>
          <a:lstStyle/>
          <a:p>
            <a:r>
              <a:rPr lang="en-US" dirty="0"/>
              <a:t>To capture information from the taxpayer in the interview that is unique to preparing the NJ return</a:t>
            </a:r>
          </a:p>
          <a:p>
            <a:r>
              <a:rPr lang="en-US" dirty="0"/>
              <a:t>To have a place to annotate information that is modified or not carried forward from the federal return</a:t>
            </a:r>
          </a:p>
          <a:p>
            <a:r>
              <a:rPr lang="en-US" dirty="0"/>
              <a:t>To help the preparer enter the above information in the correct location in TaxSlayer</a:t>
            </a:r>
          </a:p>
          <a:p>
            <a:r>
              <a:rPr lang="en-US" dirty="0"/>
              <a:t>Should be completed for each NJ tax return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C1033F-C31D-4B94-9BF4-F56F93EF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a NJ Checklist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7BBA7-C019-4BFE-9FB4-E23E5B16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954C-C3CB-476F-99E0-56D7D0C2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53"/>
    </mc:Choice>
    <mc:Fallback xmlns="">
      <p:transition spd="slow" advTm="551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F5A98-4E7E-45E6-93DD-2A477641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03820-3BAF-4260-A914-447AD4E7F9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369" y="1754188"/>
            <a:ext cx="10686553" cy="4022725"/>
          </a:xfrm>
        </p:spPr>
        <p:txBody>
          <a:bodyPr/>
          <a:lstStyle/>
          <a:p>
            <a:r>
              <a:rPr lang="en-US" dirty="0"/>
              <a:t>Go to TaxPrep4Free.org</a:t>
            </a:r>
          </a:p>
          <a:p>
            <a:r>
              <a:rPr lang="en-US" dirty="0"/>
              <a:t>Select the Preparer Page</a:t>
            </a:r>
          </a:p>
          <a:p>
            <a:r>
              <a:rPr lang="en-US" dirty="0"/>
              <a:t>Select the NJ checklist from the top of the right column See the next slide.  </a:t>
            </a:r>
          </a:p>
          <a:p>
            <a:r>
              <a:rPr lang="en-US" dirty="0"/>
              <a:t>Print a copy of the checklist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288FE8-8C0D-43C8-8AC7-521753A8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 NJ Checklist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0C811-9337-40EC-9376-FC714412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78533-DCC9-4C14-995F-C8FFA6DA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5"/>
    </mc:Choice>
    <mc:Fallback xmlns="">
      <p:transition spd="slow" advTm="318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D22F2-56E4-467E-8F14-B248B734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120F4F-25C1-4382-8F12-618F5F0D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TaxPrep4Free.org Location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D6CB9B-AD3F-4A8E-AF1B-C3958B39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64" y="1387503"/>
            <a:ext cx="10363471" cy="46857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9219B67-60E0-4B6F-9792-BA0EDA940949}"/>
              </a:ext>
            </a:extLst>
          </p:cNvPr>
          <p:cNvSpPr/>
          <p:nvPr/>
        </p:nvSpPr>
        <p:spPr>
          <a:xfrm>
            <a:off x="8611263" y="4269850"/>
            <a:ext cx="1208598" cy="55659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07954-FE78-4833-AD91-E0F8A785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971EE-1C19-442B-A86D-4357DD30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18"/>
    </mc:Choice>
    <mc:Fallback xmlns="">
      <p:transition spd="slow" advTm="558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904490-9B61-4C7E-8C17-25916045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0" y="1535116"/>
            <a:ext cx="8899718" cy="639763"/>
          </a:xfrm>
        </p:spPr>
        <p:txBody>
          <a:bodyPr/>
          <a:lstStyle/>
          <a:p>
            <a:r>
              <a:rPr lang="en-US" dirty="0"/>
              <a:t>For help click on the “ NJ Checklist Job Aide”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B21606-FC7D-486B-A037-17A9F168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05394FB-1170-4974-87CC-F4E22E6C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408DA7-D088-41F5-8F7F-9F4EC185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51" y="2165142"/>
            <a:ext cx="6535062" cy="417253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25B430E-949B-4B85-8593-EB963ADB2847}"/>
              </a:ext>
            </a:extLst>
          </p:cNvPr>
          <p:cNvSpPr/>
          <p:nvPr/>
        </p:nvSpPr>
        <p:spPr>
          <a:xfrm>
            <a:off x="6285485" y="3497182"/>
            <a:ext cx="1948070" cy="628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BEB90F-005C-4664-81C8-05B778CCE6FD}"/>
              </a:ext>
            </a:extLst>
          </p:cNvPr>
          <p:cNvSpPr/>
          <p:nvPr/>
        </p:nvSpPr>
        <p:spPr>
          <a:xfrm>
            <a:off x="2023058" y="3735454"/>
            <a:ext cx="1948070" cy="628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AABC7-D0BF-426B-9EAE-D0B56C9F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F6C13-9FB2-4FEC-95E2-152FB07C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10"/>
    </mc:Choice>
    <mc:Fallback xmlns="">
      <p:transition spd="slow" advTm="382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3AD7D-E394-49C1-A2CD-A3C28F59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A2C23-AD5C-4D99-B832-0BFE72664A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8839310" cy="4022725"/>
          </a:xfrm>
        </p:spPr>
        <p:txBody>
          <a:bodyPr/>
          <a:lstStyle/>
          <a:p>
            <a:r>
              <a:rPr lang="en-US" dirty="0"/>
              <a:t>The menu of the NJ return in TaxSlayer matches the headings of each section of the NJ Checklist sections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6E8CFB-3780-49B4-B9CA-940F130B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NJ TaxSlayer Software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F8F80-3384-4AAD-B1D4-19C9F076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30F61-794C-46B5-A426-BBA5F6AE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25"/>
    </mc:Choice>
    <mc:Fallback xmlns="">
      <p:transition spd="slow" advTm="285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E9289-15FF-4F95-9EAB-C7EB5CF7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1CCDF6-5A5D-44A0-A0D6-D740BC0F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Return Menu in TaxSlayer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BC679-4204-4FB5-9AD5-FEB39DEE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57" y="1455894"/>
            <a:ext cx="2690992" cy="4823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BC0715-E57D-41D3-898D-1EAF172A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01" y="1279211"/>
            <a:ext cx="5827266" cy="487300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F752A0-CE3D-4866-AC99-122966EDA30E}"/>
              </a:ext>
            </a:extLst>
          </p:cNvPr>
          <p:cNvCxnSpPr>
            <a:cxnSpLocks/>
          </p:cNvCxnSpPr>
          <p:nvPr/>
        </p:nvCxnSpPr>
        <p:spPr>
          <a:xfrm flipV="1">
            <a:off x="3379304" y="2008837"/>
            <a:ext cx="2277658" cy="2111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A794CB-976A-4327-9ADF-44F360632D54}"/>
              </a:ext>
            </a:extLst>
          </p:cNvPr>
          <p:cNvCxnSpPr>
            <a:cxnSpLocks/>
          </p:cNvCxnSpPr>
          <p:nvPr/>
        </p:nvCxnSpPr>
        <p:spPr>
          <a:xfrm>
            <a:off x="3560323" y="2750105"/>
            <a:ext cx="2139279" cy="1172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7F442-7227-4E08-9193-501FAA0D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C3940A-94BE-4D61-8627-30225EBC9A6E}"/>
              </a:ext>
            </a:extLst>
          </p:cNvPr>
          <p:cNvSpPr txBox="1"/>
          <p:nvPr/>
        </p:nvSpPr>
        <p:spPr>
          <a:xfrm>
            <a:off x="409356" y="3083394"/>
            <a:ext cx="131489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included in the NJ Checklist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026C01-A71A-47D1-A1CD-0781B74C3B3B}"/>
              </a:ext>
            </a:extLst>
          </p:cNvPr>
          <p:cNvCxnSpPr/>
          <p:nvPr/>
        </p:nvCxnSpPr>
        <p:spPr>
          <a:xfrm flipV="1">
            <a:off x="1677190" y="3145915"/>
            <a:ext cx="397977" cy="42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96C47E-781B-4ED1-BD3B-D2D591AEF4D8}"/>
              </a:ext>
            </a:extLst>
          </p:cNvPr>
          <p:cNvCxnSpPr>
            <a:cxnSpLocks/>
          </p:cNvCxnSpPr>
          <p:nvPr/>
        </p:nvCxnSpPr>
        <p:spPr>
          <a:xfrm>
            <a:off x="1535908" y="4269907"/>
            <a:ext cx="601711" cy="690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9E7BA-7FFA-4CA6-A2F7-9BD6721C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98"/>
    </mc:Choice>
    <mc:Fallback xmlns="">
      <p:transition spd="slow" advTm="522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FC5558-2E4F-4782-95B3-260A587F0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62" y="1244736"/>
            <a:ext cx="6494835" cy="402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9D48D-3914-4F30-B5F6-ADC186E44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258" y="1465210"/>
            <a:ext cx="6494834" cy="46694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735C8E-8046-4F23-BC25-288D3C97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EC5F7-74B6-44C1-8D93-0D007E4C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21" y="28835"/>
            <a:ext cx="1130129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Wording in NJ TSO matches wording in Checklist </a:t>
            </a:r>
            <a:r>
              <a:rPr lang="en-US" dirty="0" err="1"/>
              <a:t>Cloumn</a:t>
            </a:r>
            <a:r>
              <a:rPr lang="en-US" dirty="0"/>
              <a:t>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3BCDE-92D3-4630-9CDA-28299D2AA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83" y="1379083"/>
            <a:ext cx="4858844" cy="47753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572113-1273-4E43-A84B-D21C625A8C88}"/>
              </a:ext>
            </a:extLst>
          </p:cNvPr>
          <p:cNvCxnSpPr>
            <a:cxnSpLocks/>
          </p:cNvCxnSpPr>
          <p:nvPr/>
        </p:nvCxnSpPr>
        <p:spPr>
          <a:xfrm flipH="1">
            <a:off x="2206388" y="2203579"/>
            <a:ext cx="7273928" cy="158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EFC063-215B-4AD7-A5D8-0C6636487FB9}"/>
              </a:ext>
            </a:extLst>
          </p:cNvPr>
          <p:cNvCxnSpPr>
            <a:cxnSpLocks/>
          </p:cNvCxnSpPr>
          <p:nvPr/>
        </p:nvCxnSpPr>
        <p:spPr>
          <a:xfrm flipH="1">
            <a:off x="4899787" y="3877755"/>
            <a:ext cx="4496917" cy="1760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D43BA53-BA71-4B25-8AD2-34ADCF898769}"/>
              </a:ext>
            </a:extLst>
          </p:cNvPr>
          <p:cNvSpPr/>
          <p:nvPr/>
        </p:nvSpPr>
        <p:spPr>
          <a:xfrm>
            <a:off x="0" y="3693994"/>
            <a:ext cx="2206388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F87264-76D0-4721-A6DF-E193ECF6AFB8}"/>
              </a:ext>
            </a:extLst>
          </p:cNvPr>
          <p:cNvSpPr/>
          <p:nvPr/>
        </p:nvSpPr>
        <p:spPr>
          <a:xfrm>
            <a:off x="0" y="5289263"/>
            <a:ext cx="4894996" cy="649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708161-0613-4F71-892E-C3DEDD586AAC}"/>
              </a:ext>
            </a:extLst>
          </p:cNvPr>
          <p:cNvSpPr/>
          <p:nvPr/>
        </p:nvSpPr>
        <p:spPr>
          <a:xfrm>
            <a:off x="9196115" y="2371547"/>
            <a:ext cx="2513607" cy="18824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C987BE-2927-4559-99D2-0A84C45EA524}"/>
              </a:ext>
            </a:extLst>
          </p:cNvPr>
          <p:cNvSpPr/>
          <p:nvPr/>
        </p:nvSpPr>
        <p:spPr>
          <a:xfrm>
            <a:off x="9396704" y="1647262"/>
            <a:ext cx="2206388" cy="925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B964F7-D608-46BD-BAB5-47CEE748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6488" y="6271949"/>
            <a:ext cx="3860800" cy="365125"/>
          </a:xfrm>
        </p:spPr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FC865-4DC5-4C53-A9A7-684A6EB0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73"/>
    </mc:Choice>
    <mc:Fallback xmlns="">
      <p:transition spd="slow" advTm="13527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59ED0A-0F73-494B-979E-BC567FB4E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04183-792F-42BD-B885-9E232310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4FCE-D2C4-F744-9920-A6DBBF0E04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3BC0B0-F037-49F6-815E-5EF86C75F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Most of the personal information comes from the federal return</a:t>
            </a:r>
          </a:p>
          <a:p>
            <a:r>
              <a:rPr lang="en-US" dirty="0"/>
              <a:t>Items shown in this section are additional information necessary for NJ</a:t>
            </a:r>
          </a:p>
          <a:p>
            <a:r>
              <a:rPr lang="en-US" dirty="0"/>
              <a:t>Complete during interview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D2BD05-74E4-48AC-AF90-98AAE4F46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AB1D15-C60D-42BE-A8D9-17366DA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A723C8-6C5E-4411-BA8F-82CF26D9CD8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411912" y="2225224"/>
            <a:ext cx="4510087" cy="239681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32FF4-AC43-4342-BB42-4E72F870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FAM-33 NJ Checklist TY2019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81AFB-34FD-4597-A0A7-E6AB6451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10-05-2020 v0.93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98"/>
    </mc:Choice>
    <mc:Fallback xmlns="">
      <p:transition spd="slow" advTm="80198"/>
    </mc:Fallback>
  </mc:AlternateContent>
</p:sld>
</file>

<file path=ppt/theme/theme1.xml><?xml version="1.0" encoding="utf-8"?>
<a:theme xmlns:a="http://schemas.openxmlformats.org/drawingml/2006/main" name="2018 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RPF PPTX Template Wide v2.potx" id="{9EC42302-1C76-456C-AA3A-B873C1C81271}" vid="{8200FA71-478A-4AA6-9D02-1D1F7039D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Templet.thmx</Template>
  <TotalTime>0</TotalTime>
  <Words>540</Words>
  <Application>Microsoft Office PowerPoint</Application>
  <PresentationFormat>Widescreen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2018 Templet</vt:lpstr>
      <vt:lpstr> New Jersey Checklist</vt:lpstr>
      <vt:lpstr>Why have a NJ Checklist</vt:lpstr>
      <vt:lpstr>How to Find the NJ Checklist</vt:lpstr>
      <vt:lpstr>TaxPrep4Free.org Location</vt:lpstr>
      <vt:lpstr>How to get Help</vt:lpstr>
      <vt:lpstr>Relationship to NJ TaxSlayer Software</vt:lpstr>
      <vt:lpstr>NJ Return Menu in TaxSlayer</vt:lpstr>
      <vt:lpstr>Wording in NJ TSO matches wording in Checklist Cloumn 3</vt:lpstr>
      <vt:lpstr>Basic Information</vt:lpstr>
      <vt:lpstr>Income Subject to Tax</vt:lpstr>
      <vt:lpstr>Subtractions from Income</vt:lpstr>
      <vt:lpstr>Credits</vt:lpstr>
      <vt:lpstr>Tax</vt:lpstr>
      <vt:lpstr>Payments</vt:lpstr>
      <vt:lpstr>Miscellaneous Forms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2018-11-29T05:14:10Z</dcterms:created>
  <dcterms:modified xsi:type="dcterms:W3CDTF">2020-11-26T20:45:56Z</dcterms:modified>
</cp:coreProperties>
</file>